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78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9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6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69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384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67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39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6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68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9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60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72D9-67AC-4D66-A633-5CD3911BDEBE}" type="datetimeFigureOut">
              <a:rPr lang="es-MX" smtClean="0"/>
              <a:t>25/10/2017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5CF3-2A2D-4C8D-8517-4106BF74DE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43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0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4927" t="9815" r="16576" b="7086"/>
          <a:stretch/>
        </p:blipFill>
        <p:spPr>
          <a:xfrm>
            <a:off x="1185018" y="270455"/>
            <a:ext cx="9337021" cy="63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y\Desktop\círculos,+efectos++(8)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5172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42864" y="188640"/>
            <a:ext cx="7869560" cy="1143000"/>
          </a:xfrm>
        </p:spPr>
        <p:txBody>
          <a:bodyPr>
            <a:normAutofit/>
          </a:bodyPr>
          <a:lstStyle/>
          <a:p>
            <a:pPr algn="l"/>
            <a:r>
              <a:rPr lang="es-MX" sz="2500" b="1" dirty="0"/>
              <a:t>METODOLOGÍA EXPERIMENTAL</a:t>
            </a:r>
            <a:br>
              <a:rPr lang="es-MX" sz="2500" b="1" dirty="0"/>
            </a:br>
            <a:r>
              <a:rPr lang="es-MX" sz="2500" b="1" dirty="0"/>
              <a:t>Diagrama de especiación del tramadol</a:t>
            </a:r>
            <a:endParaRPr lang="es-MX" sz="25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1F0B-15FA-422F-A4F9-7F45AB1E2E95}" type="slidenum">
              <a:rPr lang="es-MX" smtClean="0"/>
              <a:pPr/>
              <a:t>2</a:t>
            </a:fld>
            <a:endParaRPr lang="es-MX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/>
          </p:nvPr>
        </p:nvGraphicFramePr>
        <p:xfrm>
          <a:off x="1631504" y="1390086"/>
          <a:ext cx="6408712" cy="4991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4" imgW="3718080" imgH="2895840" progId="Origin50.Graph">
                  <p:embed/>
                </p:oleObj>
              </mc:Choice>
              <mc:Fallback>
                <p:oleObj name="Graph" r:id="rId4" imgW="3718080" imgH="2895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504" y="1390086"/>
                        <a:ext cx="6408712" cy="4991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927649" y="6361584"/>
            <a:ext cx="3753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Gráfico  1. Diagrama de especiación del tramadol</a:t>
            </a:r>
            <a:endParaRPr lang="es-MX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 redondeado"/>
              <p:cNvSpPr/>
              <p:nvPr/>
            </p:nvSpPr>
            <p:spPr>
              <a:xfrm>
                <a:off x="7320136" y="2276872"/>
                <a:ext cx="2382586" cy="72008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b="1" dirty="0">
                    <a:solidFill>
                      <a:schemeClr val="tx1"/>
                    </a:solidFill>
                  </a:rPr>
                  <a:t>Reacción: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𝑹𝑯</m:t>
                      </m:r>
                      <m:r>
                        <a:rPr lang="es-MX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s-MX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𝑯</m:t>
                          </m:r>
                        </m:e>
                        <m:sup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MX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6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276872"/>
                <a:ext cx="2382586" cy="720080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 redondeado"/>
              <p:cNvSpPr/>
              <p:nvPr/>
            </p:nvSpPr>
            <p:spPr>
              <a:xfrm>
                <a:off x="7320136" y="3124302"/>
                <a:ext cx="2382586" cy="2320922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𝐶𝑡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𝑅𝐻</m:t>
                          </m:r>
                        </m:e>
                      </m:d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s-MX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s-MX" sz="2000" b="1" i="1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MX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s-MX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MX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MX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s-MX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s-MX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s-MX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𝑹𝑯</m:t>
                          </m:r>
                          <m:r>
                            <a:rPr lang="es-MX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MX" sz="2000" dirty="0">
                  <a:solidFill>
                    <a:schemeClr val="tx1"/>
                  </a:solidFill>
                </a:endParaRPr>
              </a:p>
              <a:p>
                <a:endParaRPr lang="es-MX" sz="2000" dirty="0">
                  <a:solidFill>
                    <a:schemeClr val="tx1"/>
                  </a:solidFill>
                </a:endParaRPr>
              </a:p>
              <a:p>
                <a:r>
                  <a:rPr lang="es-MX" sz="2000" dirty="0">
                    <a:solidFill>
                      <a:schemeClr val="tx1"/>
                    </a:solidFill>
                  </a:rPr>
                  <a:t>Ct=500 ppm</a:t>
                </a:r>
              </a:p>
              <a:p>
                <a:r>
                  <a:rPr lang="es-MX" sz="2000" dirty="0">
                    <a:solidFill>
                      <a:schemeClr val="tx1"/>
                    </a:solidFill>
                  </a:rPr>
                  <a:t>Donde K=10</a:t>
                </a:r>
                <a:r>
                  <a:rPr lang="es-MX" sz="2000" baseline="30000" dirty="0">
                    <a:solidFill>
                      <a:schemeClr val="tx1"/>
                    </a:solidFill>
                  </a:rPr>
                  <a:t>-9.41</a:t>
                </a:r>
                <a:endParaRPr lang="es-MX" sz="20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7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24302"/>
                <a:ext cx="2382586" cy="2320922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://upload.wikimedia.org/wikipedia/commons/thumb/0/0d/(1S,2S)-Tramadol_gespiegelt.svg/150px-(1S,2S)-Tramadol_gespiegelt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04" y="332656"/>
            <a:ext cx="16927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thumb/0/0d/(1S,2S)-Tramadol_gespiegelt.svg/150px-(1S,2S)-Tramadol_gespiegelt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9" y="2881156"/>
            <a:ext cx="1224136" cy="109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thumb/0/0d/(1S,2S)-Tramadol_gespiegelt.svg/150px-(1S,2S)-Tramadol_gespiegelt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693852"/>
            <a:ext cx="1224136" cy="109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06148" y="417056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Arial" pitchFamily="34" charset="0"/>
                <a:cs typeface="Arial" pitchFamily="34" charset="0"/>
              </a:rPr>
              <a:t>H</a:t>
            </a:r>
            <a:r>
              <a:rPr lang="es-MX" sz="1600" baseline="30000" dirty="0">
                <a:latin typeface="Arial" pitchFamily="34" charset="0"/>
                <a:cs typeface="Arial" pitchFamily="34" charset="0"/>
              </a:rPr>
              <a:t>+</a:t>
            </a:r>
            <a:endParaRPr lang="es-MX" sz="16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932216" y="3088816"/>
            <a:ext cx="199776" cy="303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ysClr val="windowText" lastClr="000000"/>
                </a:solidFill>
              </a:rPr>
              <a:t>-</a:t>
            </a:r>
            <a:endParaRPr lang="es-MX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09" r="15983" b="14656"/>
          <a:stretch/>
        </p:blipFill>
        <p:spPr>
          <a:xfrm>
            <a:off x="543461" y="412124"/>
            <a:ext cx="10931614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6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876" t="15625" r="20437" b="8671"/>
          <a:stretch/>
        </p:blipFill>
        <p:spPr>
          <a:xfrm>
            <a:off x="1803042" y="323361"/>
            <a:ext cx="8937939" cy="637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688" t="8933" r="20437" b="14657"/>
          <a:stretch/>
        </p:blipFill>
        <p:spPr>
          <a:xfrm>
            <a:off x="1957589" y="334851"/>
            <a:ext cx="8577330" cy="60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4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985" t="13160" r="20338" b="11488"/>
          <a:stretch/>
        </p:blipFill>
        <p:spPr>
          <a:xfrm>
            <a:off x="1867437" y="300733"/>
            <a:ext cx="8976574" cy="62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183" t="19850" r="20239" b="7967"/>
          <a:stretch/>
        </p:blipFill>
        <p:spPr>
          <a:xfrm>
            <a:off x="1571223" y="321972"/>
            <a:ext cx="9304451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320" t="11928" r="25980" b="11840"/>
          <a:stretch/>
        </p:blipFill>
        <p:spPr>
          <a:xfrm>
            <a:off x="2421228" y="232998"/>
            <a:ext cx="7392473" cy="65059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8941" y="6369643"/>
            <a:ext cx="902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http://depa.fquim.unam.mx/amyd/archivero/14.Funcionesdedistribucionacido-base_9196.pdf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7808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</Words>
  <Application>Microsoft Office PowerPoint</Application>
  <PresentationFormat>Panorámica</PresentationFormat>
  <Paragraphs>13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Tema de Office</vt:lpstr>
      <vt:lpstr>Graph</vt:lpstr>
      <vt:lpstr>Presentación de PowerPoint</vt:lpstr>
      <vt:lpstr>METODOLOGÍA EXPERIMENTAL Diagrama de especiación del tramadol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3</cp:revision>
  <dcterms:created xsi:type="dcterms:W3CDTF">2017-10-25T17:31:18Z</dcterms:created>
  <dcterms:modified xsi:type="dcterms:W3CDTF">2017-10-25T18:20:15Z</dcterms:modified>
</cp:coreProperties>
</file>